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6" r:id="rId9"/>
    <p:sldId id="275" r:id="rId10"/>
    <p:sldId id="277" r:id="rId11"/>
    <p:sldId id="278" r:id="rId12"/>
    <p:sldId id="279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ADBBF6-BE28-4E35-A697-9485F04E85BC}" type="datetimeFigureOut">
              <a:rPr lang="ru-RU" smtClean="0"/>
              <a:pPr/>
              <a:t>15.05.2012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FF4FAB-30F7-40FD-A82D-30B270825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DBBF6-BE28-4E35-A697-9485F04E85BC}" type="datetimeFigureOut">
              <a:rPr lang="ru-RU" smtClean="0"/>
              <a:pPr/>
              <a:t>15.05.2012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FF4FAB-30F7-40FD-A82D-30B270825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DBBF6-BE28-4E35-A697-9485F04E85BC}" type="datetimeFigureOut">
              <a:rPr lang="ru-RU" smtClean="0"/>
              <a:pPr/>
              <a:t>15.05.2012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FF4FAB-30F7-40FD-A82D-30B270825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D2032-36B4-48CD-8D5C-7F6713DF98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DBBF6-BE28-4E35-A697-9485F04E85BC}" type="datetimeFigureOut">
              <a:rPr lang="ru-RU" smtClean="0"/>
              <a:pPr/>
              <a:t>15.05.2012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FF4FAB-30F7-40FD-A82D-30B2708253F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DBBF6-BE28-4E35-A697-9485F04E85BC}" type="datetimeFigureOut">
              <a:rPr lang="ru-RU" smtClean="0"/>
              <a:pPr/>
              <a:t>15.05.2012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FF4FAB-30F7-40FD-A82D-30B2708253F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DBBF6-BE28-4E35-A697-9485F04E85BC}" type="datetimeFigureOut">
              <a:rPr lang="ru-RU" smtClean="0"/>
              <a:pPr/>
              <a:t>15.05.2012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FF4FAB-30F7-40FD-A82D-30B2708253F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DBBF6-BE28-4E35-A697-9485F04E85BC}" type="datetimeFigureOut">
              <a:rPr lang="ru-RU" smtClean="0"/>
              <a:pPr/>
              <a:t>15.05.2012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FF4FAB-30F7-40FD-A82D-30B270825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DBBF6-BE28-4E35-A697-9485F04E85BC}" type="datetimeFigureOut">
              <a:rPr lang="ru-RU" smtClean="0"/>
              <a:pPr/>
              <a:t>15.05.2012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FF4FAB-30F7-40FD-A82D-30B2708253F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DBBF6-BE28-4E35-A697-9485F04E85BC}" type="datetimeFigureOut">
              <a:rPr lang="ru-RU" smtClean="0"/>
              <a:pPr/>
              <a:t>15.05.2012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FF4FAB-30F7-40FD-A82D-30B270825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ADBBF6-BE28-4E35-A697-9485F04E85BC}" type="datetimeFigureOut">
              <a:rPr lang="ru-RU" smtClean="0"/>
              <a:pPr/>
              <a:t>15.05.2012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FF4FAB-30F7-40FD-A82D-30B270825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ADBBF6-BE28-4E35-A697-9485F04E85BC}" type="datetimeFigureOut">
              <a:rPr lang="ru-RU" smtClean="0"/>
              <a:pPr/>
              <a:t>15.05.2012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FF4FAB-30F7-40FD-A82D-30B2708253F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ADBBF6-BE28-4E35-A697-9485F04E85BC}" type="datetimeFigureOut">
              <a:rPr lang="ru-RU" smtClean="0"/>
              <a:pPr/>
              <a:t>15.05.2012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FF4FAB-30F7-40FD-A82D-30B270825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Основы </a:t>
            </a:r>
            <a:r>
              <a:rPr lang="ru-RU" sz="5400" dirty="0" err="1" smtClean="0"/>
              <a:t>профессиоведения</a:t>
            </a:r>
            <a:endParaRPr lang="ru-RU" sz="5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Классификация профессий, профессиональные требования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Extra Bold" pitchFamily="34" charset="0"/>
              </a:rPr>
              <a:t>Человек - природа</a:t>
            </a:r>
          </a:p>
        </p:txBody>
      </p:sp>
      <p:graphicFrame>
        <p:nvGraphicFramePr>
          <p:cNvPr id="14363" name="Group 27"/>
          <p:cNvGraphicFramePr>
            <a:graphicFrameLocks noGrp="1"/>
          </p:cNvGraphicFramePr>
          <p:nvPr>
            <p:ph idx="1"/>
          </p:nvPr>
        </p:nvGraphicFramePr>
        <p:xfrm>
          <a:off x="468313" y="1773238"/>
          <a:ext cx="8229600" cy="4169664"/>
        </p:xfrm>
        <a:graphic>
          <a:graphicData uri="http://schemas.openxmlformats.org/drawingml/2006/table">
            <a:tbl>
              <a:tblPr/>
              <a:tblGrid>
                <a:gridCol w="2314575"/>
                <a:gridCol w="2736850"/>
                <a:gridCol w="3178175"/>
              </a:tblGrid>
              <a:tr h="82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Склонности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(вам нравится, вас привлекает, вы предпочитаете)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Способности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(вы способны, вы умеете, обладаете навыками)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Профессии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(вам подходят профессии, которые…)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ухаживать за животными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заготавливать продукты (грибы, ягоды, рыбу...)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работать на открытом воздухе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выращивать овощи и фрукты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иметь дело с природой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разбираться в животных или растениях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разводить растения или животных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бороться с болезнями, вредителями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ориентироваться в природных явлениях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работать на земле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Связаны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 изучением живой и неживой природы (микробиолог, агрохимик, геолог...),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 уходом за растениями и животными (лесовод, овощевод, фермер, зоотехник.. ),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 профилактикой и лечением заболеваний растений и животных (ветеринар...)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85" name="AutoShape 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092825"/>
            <a:ext cx="647700" cy="620713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Extra Bold" pitchFamily="34" charset="0"/>
              </a:rPr>
              <a:t>Человек – знаковая система</a:t>
            </a:r>
          </a:p>
        </p:txBody>
      </p:sp>
      <p:graphicFrame>
        <p:nvGraphicFramePr>
          <p:cNvPr id="15396" name="Group 36"/>
          <p:cNvGraphicFramePr>
            <a:graphicFrameLocks noGrp="1"/>
          </p:cNvGraphicFramePr>
          <p:nvPr>
            <p:ph idx="1"/>
          </p:nvPr>
        </p:nvGraphicFramePr>
        <p:xfrm>
          <a:off x="468313" y="1773238"/>
          <a:ext cx="8229600" cy="4322064"/>
        </p:xfrm>
        <a:graphic>
          <a:graphicData uri="http://schemas.openxmlformats.org/drawingml/2006/table">
            <a:tbl>
              <a:tblPr/>
              <a:tblGrid>
                <a:gridCol w="2590800"/>
                <a:gridCol w="2460625"/>
                <a:gridCol w="3178175"/>
              </a:tblGrid>
              <a:tr h="82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Склонности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(вам нравится, вас привлекает, вы предпочитаете)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Способности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(вы способны, вы умеете, обладаете навыками)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Профессии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(вам подходят профессии, которые…)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обрабатывать тексты и таблицы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производить расчеты и вычисления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перерабатывать информацию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работать с чертежами, картами и схемами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принимать и передавать сигналы и сообщения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быть сосредоточенным и усидчивым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хорошо считать в уме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кодировать информацию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оперировать знаками и символами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искать и исправлять ошибки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Связаны с текстами (корректор, переводчик, машинистка...),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 цифрами, формулами и таблицами (программист, оператор ПК, бухгалтер, кассир...),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 чертежами, картами, схемами (штурман, чертежник, картограф...),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 звуковыми сигналами (радист, телефонист...)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09" name="AutoShape 3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165850"/>
            <a:ext cx="647700" cy="549275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Extra Bold" pitchFamily="34" charset="0"/>
              </a:rPr>
              <a:t>Человек – художественный образ</a:t>
            </a:r>
          </a:p>
        </p:txBody>
      </p:sp>
      <p:graphicFrame>
        <p:nvGraphicFramePr>
          <p:cNvPr id="16415" name="Group 31"/>
          <p:cNvGraphicFramePr>
            <a:graphicFrameLocks noGrp="1"/>
          </p:cNvGraphicFramePr>
          <p:nvPr>
            <p:ph idx="1"/>
          </p:nvPr>
        </p:nvGraphicFramePr>
        <p:xfrm>
          <a:off x="468313" y="1773238"/>
          <a:ext cx="8229600" cy="4413504"/>
        </p:xfrm>
        <a:graphic>
          <a:graphicData uri="http://schemas.openxmlformats.org/drawingml/2006/table">
            <a:tbl>
              <a:tblPr/>
              <a:tblGrid>
                <a:gridCol w="2314575"/>
                <a:gridCol w="2736850"/>
                <a:gridCol w="3178175"/>
              </a:tblGrid>
              <a:tr h="82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Склонности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(вам нравится, вас привлекает, вы предпочитаете)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Способности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(вы способны, вы умеете, обладаете навыками)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Профессии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(вам подходят профессии, которые…)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заниматься художественным оформлением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рисовать, фотографировать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создавать произведения искусства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выступать на сцене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изготавливать своими руками красивые вещи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разбираться в литературе и искусстве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+петь, играть на музыкальных инструментах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сочинять стихи, писать рассказы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создавать красивые со вкусом сделанные вещи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рисовать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Связаны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 созданием, проектированием, моделированием художественных произведений (художник, парикмахер, кондитер, композитор...),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 воспроизведением, изготовлением различных произведений искусства (ювелир, закройщик, реставратор, флорист, актер...)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33" name="AutoShape 3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165850"/>
            <a:ext cx="755650" cy="576263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Воспитатель детского сада, ветеринар, фармацевт, маляр по художественной отделке, токарь, пожарный, фотограф, медицинская сестра, резчик по камню, продавец книг, водитель троллейбуса, слесарь-сборщик радиоаппаратуры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 какому типу относятся?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Гностический – узнать, познать</a:t>
            </a:r>
          </a:p>
          <a:p>
            <a:r>
              <a:rPr lang="ru-RU" dirty="0" smtClean="0"/>
              <a:t>Преобразующий</a:t>
            </a:r>
          </a:p>
          <a:p>
            <a:r>
              <a:rPr lang="ru-RU" dirty="0" smtClean="0"/>
              <a:t>Изыскательный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Кулинар, автослесарь, модельер, водитель такси, оператор ПК, слесарь-сборщик радиоаппаратуры, следователь, агроном, писатель, корректор, парикмахер, критик, санитарный врач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Классы профессий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 использованием ручных орудий труда</a:t>
            </a:r>
          </a:p>
          <a:p>
            <a:r>
              <a:rPr lang="ru-RU" dirty="0" smtClean="0"/>
              <a:t>С использованием машин с ручным или ножным управлением</a:t>
            </a:r>
          </a:p>
          <a:p>
            <a:r>
              <a:rPr lang="ru-RU" dirty="0" smtClean="0"/>
              <a:t>С использованием автоматизированного и автоматического оборудования</a:t>
            </a:r>
          </a:p>
          <a:p>
            <a:r>
              <a:rPr lang="ru-RU" dirty="0" smtClean="0"/>
              <a:t>С использованием функциональных средств организма человека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Трактор, лопата, телефон, лупа, весы, логарифмическая линейка, стиральная машинка, фотоаппарат, рулетка, калькулятор, автомобиль, зеркало, шприц, ПК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Отделы профессий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Бытовые условия</a:t>
            </a:r>
          </a:p>
          <a:p>
            <a:r>
              <a:rPr lang="ru-RU" dirty="0" smtClean="0"/>
              <a:t>Открытый воздух</a:t>
            </a:r>
          </a:p>
          <a:p>
            <a:r>
              <a:rPr lang="ru-RU" dirty="0" smtClean="0"/>
              <a:t>Необычные условия</a:t>
            </a:r>
          </a:p>
          <a:p>
            <a:r>
              <a:rPr lang="ru-RU" dirty="0" smtClean="0"/>
              <a:t>Повышенная моральная ответственность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Учитель, бухгалтер, водолаз, геолог, водитель автобуса, слесарь, пчеловод, продавец, монтажник-высотник, маляр, следователь, чертежник.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Группы профессий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Формула профессий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00108"/>
            <a:ext cx="8451821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Учитель, оператор ПК, токарь.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П </a:t>
            </a:r>
            <a:r>
              <a:rPr lang="ru-RU" dirty="0" err="1" smtClean="0"/>
              <a:t>Пр</a:t>
            </a:r>
            <a:r>
              <a:rPr lang="ru-RU" dirty="0" smtClean="0"/>
              <a:t> Ф О		З Г А Б		Т И Ф Б</a:t>
            </a:r>
          </a:p>
          <a:p>
            <a:pPr algn="just">
              <a:buNone/>
            </a:pPr>
            <a:r>
              <a:rPr lang="ru-RU" dirty="0" smtClean="0"/>
              <a:t>Т </a:t>
            </a:r>
            <a:r>
              <a:rPr lang="ru-RU" dirty="0" err="1" smtClean="0"/>
              <a:t>Пр</a:t>
            </a:r>
            <a:r>
              <a:rPr lang="ru-RU" dirty="0" smtClean="0"/>
              <a:t> Р  Б		Ч Г Ф М		Х И Р М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Формула профессий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543956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общность людей, занимающихся близкими проблемами и ведущих примерно одинаковый образ жизни;</a:t>
            </a:r>
          </a:p>
          <a:p>
            <a:r>
              <a:rPr lang="ru-RU" dirty="0" smtClean="0"/>
              <a:t>область приложения сил, связанная с выделением (и уточнением) самого объекта и предмета профессиональной деятельности;</a:t>
            </a:r>
          </a:p>
          <a:p>
            <a:r>
              <a:rPr lang="ru-RU" dirty="0" smtClean="0"/>
              <a:t>деятельность и область проявления личности;</a:t>
            </a:r>
          </a:p>
          <a:p>
            <a:r>
              <a:rPr lang="ru-RU" dirty="0" smtClean="0"/>
              <a:t>исторически развивающаяся система;</a:t>
            </a:r>
          </a:p>
          <a:p>
            <a:r>
              <a:rPr lang="ru-RU" dirty="0" smtClean="0"/>
              <a:t>реальность, творчески формируемая самим субъектом труда.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Профессия: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472518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ограниченный вид трудовой деятельности;</a:t>
            </a:r>
          </a:p>
          <a:p>
            <a:r>
              <a:rPr lang="ru-RU" dirty="0" smtClean="0"/>
              <a:t>общественно-полезная деятельность;</a:t>
            </a:r>
          </a:p>
          <a:p>
            <a:r>
              <a:rPr lang="ru-RU" dirty="0" smtClean="0"/>
              <a:t>деятельность, предполагающая специальную подготовку;</a:t>
            </a:r>
          </a:p>
          <a:p>
            <a:r>
              <a:rPr lang="ru-RU" dirty="0" smtClean="0"/>
              <a:t>деятельность, выполняемая за определенное вознаграждение;</a:t>
            </a:r>
          </a:p>
          <a:p>
            <a:r>
              <a:rPr lang="ru-RU" dirty="0" smtClean="0"/>
              <a:t>деятельность, дающая человеку определенный социальный и общественный статус;</a:t>
            </a:r>
          </a:p>
          <a:p>
            <a:r>
              <a:rPr lang="ru-RU" dirty="0" smtClean="0"/>
              <a:t>отношение конкретного работника к данной работе как к своей "профессии"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Характеристики профессии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481328"/>
            <a:ext cx="9001156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u="sng" dirty="0" smtClean="0"/>
              <a:t>Специальность</a:t>
            </a:r>
            <a:r>
              <a:rPr lang="ru-RU" dirty="0" smtClean="0"/>
              <a:t> конкретизируется в профессии</a:t>
            </a:r>
          </a:p>
          <a:p>
            <a:pPr>
              <a:buNone/>
            </a:pPr>
            <a:r>
              <a:rPr lang="ru-RU" b="1" u="sng" dirty="0" smtClean="0"/>
              <a:t>Квалификация</a:t>
            </a:r>
            <a:r>
              <a:rPr lang="ru-RU" b="1" dirty="0" smtClean="0"/>
              <a:t> </a:t>
            </a:r>
            <a:r>
              <a:rPr lang="ru-RU" dirty="0" smtClean="0"/>
              <a:t>	- это уровень профессионального мастерства</a:t>
            </a:r>
          </a:p>
          <a:p>
            <a:pPr>
              <a:buNone/>
            </a:pPr>
            <a:r>
              <a:rPr lang="ru-RU" b="1" u="sng" dirty="0" smtClean="0"/>
              <a:t>Профессиональная компетентность</a:t>
            </a:r>
            <a:r>
              <a:rPr lang="ru-RU" dirty="0" smtClean="0"/>
              <a:t> -индивидуальная готовность человека выполнять данную работу на высоком уровне</a:t>
            </a:r>
          </a:p>
          <a:p>
            <a:pPr>
              <a:buNone/>
            </a:pPr>
            <a:r>
              <a:rPr lang="ru-RU" b="1" u="sng" dirty="0" smtClean="0"/>
              <a:t>Специализация</a:t>
            </a:r>
            <a:r>
              <a:rPr lang="ru-RU" dirty="0" smtClean="0"/>
              <a:t> - это узко дифференцированная область трудовых функций, определяющая форму разделения труда и ее рациональную организацию</a:t>
            </a:r>
            <a:endParaRPr lang="ru-RU" b="1" u="sng" dirty="0" smtClean="0"/>
          </a:p>
          <a:p>
            <a:pPr>
              <a:buNone/>
            </a:pPr>
            <a:r>
              <a:rPr lang="ru-RU" b="1" u="sng" dirty="0" smtClean="0"/>
              <a:t>Должность</a:t>
            </a:r>
            <a:r>
              <a:rPr lang="ru-RU" dirty="0" smtClean="0"/>
              <a:t> - это любая фиксированная работа и профессия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Основные понятия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Врач, продавец непродовольственных товаров, главврач, бухгалтер, сторож, педиатр, </a:t>
            </a:r>
            <a:r>
              <a:rPr lang="ru-RU" dirty="0" err="1" smtClean="0"/>
              <a:t>автослесарь</a:t>
            </a:r>
            <a:r>
              <a:rPr lang="ru-RU" dirty="0" smtClean="0"/>
              <a:t>,  семейный доктор, слесарь по ремонту радиоаппаратуры, агроном,  инженер-конструктор, продавец бакалейного отдела, вахтер, директор фирмы, учитель начальных классов, завуч, дворник, преподаватель, медсестра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Профессия, специальность, специализация, должность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первой букве</a:t>
            </a:r>
          </a:p>
          <a:p>
            <a:r>
              <a:rPr lang="ru-RU" dirty="0" smtClean="0"/>
              <a:t>По характеру труда</a:t>
            </a:r>
          </a:p>
          <a:p>
            <a:r>
              <a:rPr lang="ru-RU" dirty="0" smtClean="0"/>
              <a:t>По отраслям народного хозяйства</a:t>
            </a:r>
          </a:p>
          <a:p>
            <a:r>
              <a:rPr lang="ru-RU" dirty="0" smtClean="0"/>
              <a:t>По признаку материального производства</a:t>
            </a:r>
          </a:p>
          <a:p>
            <a:r>
              <a:rPr lang="ru-RU" dirty="0" smtClean="0"/>
              <a:t>По уровню и характеру требуемой квалификации</a:t>
            </a:r>
          </a:p>
          <a:p>
            <a:r>
              <a:rPr lang="ru-RU" dirty="0" smtClean="0"/>
              <a:t>Классификация К.М. Гуревича</a:t>
            </a:r>
          </a:p>
          <a:p>
            <a:r>
              <a:rPr lang="ru-RU" dirty="0" smtClean="0"/>
              <a:t>Классификация Е.А. Климова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профессий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Предмет труда</a:t>
            </a:r>
          </a:p>
          <a:p>
            <a:r>
              <a:rPr lang="ru-RU" dirty="0" smtClean="0"/>
              <a:t>Цель труда</a:t>
            </a:r>
          </a:p>
          <a:p>
            <a:r>
              <a:rPr lang="ru-RU" dirty="0" smtClean="0"/>
              <a:t>Орудия труда</a:t>
            </a:r>
          </a:p>
          <a:p>
            <a:r>
              <a:rPr lang="ru-RU" dirty="0" smtClean="0"/>
              <a:t>Условия деятельности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Е.А. Климова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Extra Bold" pitchFamily="34" charset="0"/>
              </a:rPr>
              <a:t>Человек - техника</a:t>
            </a:r>
          </a:p>
        </p:txBody>
      </p:sp>
      <p:graphicFrame>
        <p:nvGraphicFramePr>
          <p:cNvPr id="13340" name="Group 28"/>
          <p:cNvGraphicFramePr>
            <a:graphicFrameLocks noGrp="1"/>
          </p:cNvGraphicFramePr>
          <p:nvPr>
            <p:ph idx="1"/>
          </p:nvPr>
        </p:nvGraphicFramePr>
        <p:xfrm>
          <a:off x="468313" y="1773238"/>
          <a:ext cx="8351837" cy="4614672"/>
        </p:xfrm>
        <a:graphic>
          <a:graphicData uri="http://schemas.openxmlformats.org/drawingml/2006/table">
            <a:tbl>
              <a:tblPr/>
              <a:tblGrid>
                <a:gridCol w="2349500"/>
                <a:gridCol w="2778125"/>
                <a:gridCol w="3224212"/>
              </a:tblGrid>
              <a:tr h="82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Склонности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(вам нравится, вас привлекает, вы предпочитаете)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Способности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(вы способны, вы умеете, обладаете навыками)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Профессии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(вам подходят профессии, которые…)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управлять машинами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ремонтировать оборудование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собирать и налаживать технику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обрабатывать материалы, изготавливать различные предметы и вещи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заниматься строительством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искать и устранять неисправности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использовать приборы, машины, механизмы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разбираться в технических устройствах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ловко обращаться с инструментами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хорошо ориентироваться в пространстве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Связаны с созданием, монтажом, сборкой и наладкой технических устройств, радиомонтажник, сварщик...),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эксплуатацией технических средств (водитель, токарь, швея...),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ремонтом техники (механик, электромонтер...)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61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647700" cy="57626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Extra Bold" pitchFamily="34" charset="0"/>
              </a:rPr>
              <a:t>Человек - человек</a:t>
            </a:r>
          </a:p>
        </p:txBody>
      </p:sp>
      <p:graphicFrame>
        <p:nvGraphicFramePr>
          <p:cNvPr id="11318" name="Group 54"/>
          <p:cNvGraphicFramePr>
            <a:graphicFrameLocks noGrp="1"/>
          </p:cNvGraphicFramePr>
          <p:nvPr>
            <p:ph idx="1"/>
          </p:nvPr>
        </p:nvGraphicFramePr>
        <p:xfrm>
          <a:off x="468313" y="1773238"/>
          <a:ext cx="8229600" cy="4431792"/>
        </p:xfrm>
        <a:graphic>
          <a:graphicData uri="http://schemas.openxmlformats.org/drawingml/2006/table">
            <a:tbl>
              <a:tblPr/>
              <a:tblGrid>
                <a:gridCol w="2314575"/>
                <a:gridCol w="2736850"/>
                <a:gridCol w="3178175"/>
              </a:tblGrid>
              <a:tr h="82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Склонности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(вам нравится, вас привлекает, вы предпочитаете)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Способности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(вы способны, вы умеете, обладаете навыками)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Профессии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(вам подходят профессии, которые…)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обслуживать людей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заниматься лечением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обучать, воспитывать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защищать права и безопасность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управлять людьми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знакомиться с новыми людьми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быть чутким и доброжелательным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внимательно выслушивать людей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разбираться в людях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хорошо и понятно говорить и выступать публично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Связаны с медицинским обслуживанием (врач, медсестра...),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обучением и воспитанием (воспитатель, гувернер, тренер, учитель...),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бытовым обслуживанием (продавец, проводник, официант...),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правовой защитой (юрист, участковый инспектор...)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37" name="AutoShape 5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237288"/>
            <a:ext cx="649287" cy="62071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1">
      <a:dk1>
        <a:sysClr val="windowText" lastClr="000000"/>
      </a:dk1>
      <a:lt1>
        <a:srgbClr val="DEF5FA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127</TotalTime>
  <Words>1003</Words>
  <Application>Microsoft Office PowerPoint</Application>
  <PresentationFormat>Экран (4:3)</PresentationFormat>
  <Paragraphs>164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Основы профессиоведения</vt:lpstr>
      <vt:lpstr>Профессия:</vt:lpstr>
      <vt:lpstr>Характеристики профессии</vt:lpstr>
      <vt:lpstr>Основные понятия</vt:lpstr>
      <vt:lpstr>Профессия, специальность, специализация, должность</vt:lpstr>
      <vt:lpstr>Классификация профессий</vt:lpstr>
      <vt:lpstr>Классификация Е.А. Климова</vt:lpstr>
      <vt:lpstr>Человек - техника</vt:lpstr>
      <vt:lpstr>Человек - человек</vt:lpstr>
      <vt:lpstr>Человек - природа</vt:lpstr>
      <vt:lpstr>Человек – знаковая система</vt:lpstr>
      <vt:lpstr>Человек – художественный образ</vt:lpstr>
      <vt:lpstr>К какому типу относятся?</vt:lpstr>
      <vt:lpstr>Классы профессий</vt:lpstr>
      <vt:lpstr>Отделы профессий</vt:lpstr>
      <vt:lpstr>Группы профессий</vt:lpstr>
      <vt:lpstr>Формула профессий</vt:lpstr>
      <vt:lpstr>Формула профессий</vt:lpstr>
    </vt:vector>
  </TitlesOfParts>
  <Company>Wolfish 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профессиоведения</dc:title>
  <dc:creator>www.PHILka.RU</dc:creator>
  <cp:lastModifiedBy>kcp</cp:lastModifiedBy>
  <cp:revision>15</cp:revision>
  <dcterms:created xsi:type="dcterms:W3CDTF">2010-03-12T11:55:27Z</dcterms:created>
  <dcterms:modified xsi:type="dcterms:W3CDTF">2012-05-15T09:10:43Z</dcterms:modified>
</cp:coreProperties>
</file>